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5"/>
  </p:notesMasterIdLst>
  <p:sldIdLst>
    <p:sldId id="271" r:id="rId3"/>
    <p:sldId id="273" r:id="rId4"/>
    <p:sldId id="26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8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B1"/>
    <a:srgbClr val="0A0AF6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6" y="-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424CCDB-1072-4349-83CF-602D345A76D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0C15B65-B038-4B05-9EFC-6495A144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5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5263"/>
            <a:ext cx="7026275" cy="3952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5263"/>
            <a:ext cx="7026275" cy="3952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8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5263"/>
            <a:ext cx="7026275" cy="3952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2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2" y="1428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17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2" b="0">
                <a:solidFill>
                  <a:schemeClr val="bg1"/>
                </a:solidFill>
                <a:latin typeface="+mj-lt"/>
              </a:defRPr>
            </a:lvl1pPr>
            <a:lvl2pPr marL="47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3081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6"/>
            </a:lvl1pPr>
            <a:lvl2pPr marL="472859" indent="0">
              <a:buNone/>
              <a:defRPr sz="2902"/>
            </a:lvl2pPr>
            <a:lvl3pPr marL="945718" indent="0">
              <a:buNone/>
              <a:defRPr sz="2449"/>
            </a:lvl3pPr>
            <a:lvl4pPr marL="1418577" indent="0">
              <a:buNone/>
              <a:defRPr sz="2086"/>
            </a:lvl4pPr>
            <a:lvl5pPr marL="1891436" indent="0">
              <a:buNone/>
              <a:defRPr sz="2086"/>
            </a:lvl5pPr>
            <a:lvl6pPr marL="2364294" indent="0">
              <a:buNone/>
              <a:defRPr sz="2086"/>
            </a:lvl6pPr>
            <a:lvl7pPr marL="2837154" indent="0">
              <a:buNone/>
              <a:defRPr sz="2086"/>
            </a:lvl7pPr>
            <a:lvl8pPr marL="3310013" indent="0">
              <a:buNone/>
              <a:defRPr sz="2086"/>
            </a:lvl8pPr>
            <a:lvl9pPr marL="3782871" indent="0">
              <a:buNone/>
              <a:defRPr sz="2086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859" indent="0">
              <a:buNone/>
              <a:defRPr sz="1270"/>
            </a:lvl2pPr>
            <a:lvl3pPr marL="945718" indent="0">
              <a:buNone/>
              <a:defRPr sz="998"/>
            </a:lvl3pPr>
            <a:lvl4pPr marL="1418577" indent="0">
              <a:buNone/>
              <a:defRPr sz="907"/>
            </a:lvl4pPr>
            <a:lvl5pPr marL="1891436" indent="0">
              <a:buNone/>
              <a:defRPr sz="907"/>
            </a:lvl5pPr>
            <a:lvl6pPr marL="2364294" indent="0">
              <a:buNone/>
              <a:defRPr sz="907"/>
            </a:lvl6pPr>
            <a:lvl7pPr marL="2837154" indent="0">
              <a:buNone/>
              <a:defRPr sz="907"/>
            </a:lvl7pPr>
            <a:lvl8pPr marL="3310013" indent="0">
              <a:buNone/>
              <a:defRPr sz="907"/>
            </a:lvl8pPr>
            <a:lvl9pPr marL="3782871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303213"/>
            <a:ext cx="9421282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8"/>
            <a:ext cx="12192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726650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22879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33" b="0">
                <a:solidFill>
                  <a:schemeClr val="bg1"/>
                </a:solidFill>
                <a:latin typeface="+mj-lt"/>
              </a:defRPr>
            </a:lvl1pPr>
            <a:lvl2pPr marL="54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0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1"/>
            <a:ext cx="12192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04622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200"/>
              </a:lnSpc>
              <a:defRPr sz="6267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34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76"/>
            <a:ext cx="1231491" cy="376853"/>
          </a:xfrm>
          <a:prstGeom prst="rect">
            <a:avLst/>
          </a:prstGeom>
          <a:noFill/>
        </p:spPr>
        <p:txBody>
          <a:bodyPr wrap="square" lIns="95415" tIns="47707" rIns="95415" bIns="47707" rtlCol="0">
            <a:noAutofit/>
          </a:bodyPr>
          <a:lstStyle/>
          <a:p>
            <a:pPr defTabSz="1088367"/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19" y="745067"/>
            <a:ext cx="10064851" cy="1261535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2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76"/>
            <a:ext cx="1231491" cy="376853"/>
          </a:xfrm>
          <a:prstGeom prst="rect">
            <a:avLst/>
          </a:prstGeom>
          <a:noFill/>
        </p:spPr>
        <p:txBody>
          <a:bodyPr wrap="square" lIns="95415" tIns="47707" rIns="95415" bIns="47707" rtlCol="0">
            <a:noAutofit/>
          </a:bodyPr>
          <a:lstStyle/>
          <a:p>
            <a:pPr defTabSz="1088367"/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2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559"/>
            <a:ext cx="12191997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60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12192000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0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1"/>
            <a:ext cx="12192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8" y="1970915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8" y="470728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83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255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673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2091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51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928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346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93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0" y="1606875"/>
            <a:ext cx="9760919" cy="4829253"/>
          </a:xfrm>
        </p:spPr>
        <p:txBody>
          <a:bodyPr/>
          <a:lstStyle>
            <a:lvl1pPr marL="329613" indent="0">
              <a:buFontTx/>
              <a:buNone/>
              <a:defRPr b="1">
                <a:latin typeface="+mj-lt"/>
              </a:defRPr>
            </a:lvl1pPr>
            <a:lvl2pPr marL="326733" indent="2880">
              <a:defRPr>
                <a:latin typeface="+mj-lt"/>
              </a:defRPr>
            </a:lvl2pPr>
            <a:lvl3pPr marL="569984" indent="-236054">
              <a:tabLst/>
              <a:defRPr>
                <a:latin typeface="+mj-lt"/>
              </a:defRPr>
            </a:lvl3pPr>
            <a:lvl4pPr marL="0" indent="326733">
              <a:lnSpc>
                <a:spcPts val="1633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3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80"/>
            <a:ext cx="1231490" cy="376853"/>
          </a:xfrm>
          <a:prstGeom prst="rect">
            <a:avLst/>
          </a:prstGeom>
          <a:noFill/>
        </p:spPr>
        <p:txBody>
          <a:bodyPr wrap="square" lIns="82906" tIns="41453" rIns="82906" bIns="41453" rtlCol="0">
            <a:noAutofit/>
          </a:bodyPr>
          <a:lstStyle/>
          <a:p>
            <a:pPr defTabSz="945718"/>
            <a:endParaRPr lang="ru-RU" sz="190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2"/>
            <a:ext cx="9782922" cy="1105803"/>
          </a:xfrm>
        </p:spPr>
        <p:txBody>
          <a:bodyPr/>
          <a:lstStyle>
            <a:lvl1pPr marL="0" marR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6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17" y="2006600"/>
            <a:ext cx="4863435" cy="4275667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4895851" cy="4275667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4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4" indent="0">
              <a:buNone/>
              <a:defRPr sz="2400" b="1"/>
            </a:lvl2pPr>
            <a:lvl3pPr marL="1088367" indent="0">
              <a:buNone/>
              <a:defRPr sz="2133" b="1"/>
            </a:lvl3pPr>
            <a:lvl4pPr marL="1632550" indent="0">
              <a:buNone/>
              <a:defRPr sz="1867" b="1"/>
            </a:lvl4pPr>
            <a:lvl5pPr marL="2176734" indent="0">
              <a:buNone/>
              <a:defRPr sz="1867" b="1"/>
            </a:lvl5pPr>
            <a:lvl6pPr marL="2720917" indent="0">
              <a:buNone/>
              <a:defRPr sz="1867" b="1"/>
            </a:lvl6pPr>
            <a:lvl7pPr marL="3265101" indent="0">
              <a:buNone/>
              <a:defRPr sz="1867" b="1"/>
            </a:lvl7pPr>
            <a:lvl8pPr marL="3809285" indent="0">
              <a:buNone/>
              <a:defRPr sz="1867" b="1"/>
            </a:lvl8pPr>
            <a:lvl9pPr marL="4353468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4" indent="0">
              <a:buNone/>
              <a:defRPr sz="2400" b="1"/>
            </a:lvl2pPr>
            <a:lvl3pPr marL="1088367" indent="0">
              <a:buNone/>
              <a:defRPr sz="2133" b="1"/>
            </a:lvl3pPr>
            <a:lvl4pPr marL="1632550" indent="0">
              <a:buNone/>
              <a:defRPr sz="1867" b="1"/>
            </a:lvl4pPr>
            <a:lvl5pPr marL="2176734" indent="0">
              <a:buNone/>
              <a:defRPr sz="1867" b="1"/>
            </a:lvl5pPr>
            <a:lvl6pPr marL="2720917" indent="0">
              <a:buNone/>
              <a:defRPr sz="1867" b="1"/>
            </a:lvl6pPr>
            <a:lvl7pPr marL="3265101" indent="0">
              <a:buNone/>
              <a:defRPr sz="1867" b="1"/>
            </a:lvl7pPr>
            <a:lvl8pPr marL="3809285" indent="0">
              <a:buNone/>
              <a:defRPr sz="1867" b="1"/>
            </a:lvl8pPr>
            <a:lvl9pPr marL="4353468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1" y="1037861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44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30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867"/>
            </a:lvl1pPr>
            <a:lvl2pPr>
              <a:defRPr sz="3333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733"/>
            </a:lvl1pPr>
            <a:lvl2pPr marL="544184" indent="0">
              <a:buNone/>
              <a:defRPr sz="1467"/>
            </a:lvl2pPr>
            <a:lvl3pPr marL="1088367" indent="0">
              <a:buNone/>
              <a:defRPr sz="1200"/>
            </a:lvl3pPr>
            <a:lvl4pPr marL="1632550" indent="0">
              <a:buNone/>
              <a:defRPr sz="1067"/>
            </a:lvl4pPr>
            <a:lvl5pPr marL="2176734" indent="0">
              <a:buNone/>
              <a:defRPr sz="1067"/>
            </a:lvl5pPr>
            <a:lvl6pPr marL="2720917" indent="0">
              <a:buNone/>
              <a:defRPr sz="1067"/>
            </a:lvl6pPr>
            <a:lvl7pPr marL="3265101" indent="0">
              <a:buNone/>
              <a:defRPr sz="1067"/>
            </a:lvl7pPr>
            <a:lvl8pPr marL="3809285" indent="0">
              <a:buNone/>
              <a:defRPr sz="1067"/>
            </a:lvl8pPr>
            <a:lvl9pPr marL="4353468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6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67"/>
            </a:lvl1pPr>
            <a:lvl2pPr marL="544184" indent="0">
              <a:buNone/>
              <a:defRPr sz="3333"/>
            </a:lvl2pPr>
            <a:lvl3pPr marL="1088367" indent="0">
              <a:buNone/>
              <a:defRPr sz="2800"/>
            </a:lvl3pPr>
            <a:lvl4pPr marL="1632550" indent="0">
              <a:buNone/>
              <a:defRPr sz="2400"/>
            </a:lvl4pPr>
            <a:lvl5pPr marL="2176734" indent="0">
              <a:buNone/>
              <a:defRPr sz="2400"/>
            </a:lvl5pPr>
            <a:lvl6pPr marL="2720917" indent="0">
              <a:buNone/>
              <a:defRPr sz="2400"/>
            </a:lvl6pPr>
            <a:lvl7pPr marL="3265101" indent="0">
              <a:buNone/>
              <a:defRPr sz="2400"/>
            </a:lvl7pPr>
            <a:lvl8pPr marL="3809285" indent="0">
              <a:buNone/>
              <a:defRPr sz="2400"/>
            </a:lvl8pPr>
            <a:lvl9pPr marL="4353468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33"/>
            </a:lvl1pPr>
            <a:lvl2pPr marL="544184" indent="0">
              <a:buNone/>
              <a:defRPr sz="1467"/>
            </a:lvl2pPr>
            <a:lvl3pPr marL="1088367" indent="0">
              <a:buNone/>
              <a:defRPr sz="1200"/>
            </a:lvl3pPr>
            <a:lvl4pPr marL="1632550" indent="0">
              <a:buNone/>
              <a:defRPr sz="1067"/>
            </a:lvl4pPr>
            <a:lvl5pPr marL="2176734" indent="0">
              <a:buNone/>
              <a:defRPr sz="1067"/>
            </a:lvl5pPr>
            <a:lvl6pPr marL="2720917" indent="0">
              <a:buNone/>
              <a:defRPr sz="1067"/>
            </a:lvl6pPr>
            <a:lvl7pPr marL="3265101" indent="0">
              <a:buNone/>
              <a:defRPr sz="1067"/>
            </a:lvl7pPr>
            <a:lvl8pPr marL="3809285" indent="0">
              <a:buNone/>
              <a:defRPr sz="1067"/>
            </a:lvl8pPr>
            <a:lvl9pPr marL="4353468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2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7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0" y="1606875"/>
            <a:ext cx="9760919" cy="4829253"/>
          </a:xfrm>
        </p:spPr>
        <p:txBody>
          <a:bodyPr/>
          <a:lstStyle>
            <a:lvl1pPr marL="329613" indent="0">
              <a:buFontTx/>
              <a:buNone/>
              <a:defRPr b="1">
                <a:latin typeface="+mj-lt"/>
              </a:defRPr>
            </a:lvl1pPr>
            <a:lvl2pPr marL="329613" indent="0">
              <a:defRPr>
                <a:latin typeface="+mj-lt"/>
              </a:defRPr>
            </a:lvl2pPr>
            <a:lvl3pPr marL="569984" indent="-236054">
              <a:defRPr>
                <a:latin typeface="+mj-lt"/>
              </a:defRPr>
            </a:lvl3pPr>
            <a:lvl4pPr marL="0" indent="326733">
              <a:defRPr>
                <a:latin typeface="+mj-lt"/>
              </a:defRPr>
            </a:lvl4pPr>
            <a:lvl5pPr marL="130117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1" y="501072"/>
            <a:ext cx="9783870" cy="1105803"/>
          </a:xfrm>
        </p:spPr>
        <p:txBody>
          <a:bodyPr/>
          <a:lstStyle>
            <a:lvl1pPr marL="0" marR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2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0" y="1012506"/>
            <a:ext cx="9760919" cy="2024630"/>
          </a:xfrm>
        </p:spPr>
        <p:txBody>
          <a:bodyPr anchor="t"/>
          <a:lstStyle>
            <a:lvl1pPr algn="l">
              <a:defRPr sz="4172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0" y="3429720"/>
            <a:ext cx="9760919" cy="3006404"/>
          </a:xfrm>
        </p:spPr>
        <p:txBody>
          <a:bodyPr anchor="t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85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5718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857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43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29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15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01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287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3"/>
            <a:ext cx="4827685" cy="4695797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10" y="1606873"/>
            <a:ext cx="4859863" cy="4695797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1606872"/>
            <a:ext cx="4899670" cy="568003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2859" indent="0">
              <a:buNone/>
              <a:defRPr sz="2086" b="1"/>
            </a:lvl2pPr>
            <a:lvl3pPr marL="945718" indent="0">
              <a:buNone/>
              <a:defRPr sz="1905" b="1"/>
            </a:lvl3pPr>
            <a:lvl4pPr marL="1418577" indent="0">
              <a:buNone/>
              <a:defRPr sz="1633" b="1"/>
            </a:lvl4pPr>
            <a:lvl5pPr marL="1891436" indent="0">
              <a:buNone/>
              <a:defRPr sz="1633" b="1"/>
            </a:lvl5pPr>
            <a:lvl6pPr marL="2364294" indent="0">
              <a:buNone/>
              <a:defRPr sz="1633" b="1"/>
            </a:lvl6pPr>
            <a:lvl7pPr marL="2837154" indent="0">
              <a:buNone/>
              <a:defRPr sz="1633" b="1"/>
            </a:lvl7pPr>
            <a:lvl8pPr marL="3310013" indent="0">
              <a:buNone/>
              <a:defRPr sz="1633" b="1"/>
            </a:lvl8pPr>
            <a:lvl9pPr marL="3782871" indent="0">
              <a:buNone/>
              <a:defRPr sz="16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9" y="2174876"/>
            <a:ext cx="4899670" cy="426124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5" y="1606872"/>
            <a:ext cx="4783767" cy="568003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2859" indent="0">
              <a:buNone/>
              <a:defRPr sz="2086" b="1"/>
            </a:lvl2pPr>
            <a:lvl3pPr marL="945718" indent="0">
              <a:buNone/>
              <a:defRPr sz="1905" b="1"/>
            </a:lvl3pPr>
            <a:lvl4pPr marL="1418577" indent="0">
              <a:buNone/>
              <a:defRPr sz="1633" b="1"/>
            </a:lvl4pPr>
            <a:lvl5pPr marL="1891436" indent="0">
              <a:buNone/>
              <a:defRPr sz="1633" b="1"/>
            </a:lvl5pPr>
            <a:lvl6pPr marL="2364294" indent="0">
              <a:buNone/>
              <a:defRPr sz="1633" b="1"/>
            </a:lvl6pPr>
            <a:lvl7pPr marL="2837154" indent="0">
              <a:buNone/>
              <a:defRPr sz="1633" b="1"/>
            </a:lvl7pPr>
            <a:lvl8pPr marL="3310013" indent="0">
              <a:buNone/>
              <a:defRPr sz="1633" b="1"/>
            </a:lvl8pPr>
            <a:lvl9pPr marL="3782871" indent="0">
              <a:buNone/>
              <a:defRPr sz="16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5" y="2188098"/>
            <a:ext cx="4783767" cy="4248026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3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1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44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859" indent="0">
              <a:buNone/>
              <a:defRPr sz="1270"/>
            </a:lvl2pPr>
            <a:lvl3pPr marL="945718" indent="0">
              <a:buNone/>
              <a:defRPr sz="998"/>
            </a:lvl3pPr>
            <a:lvl4pPr marL="1418577" indent="0">
              <a:buNone/>
              <a:defRPr sz="907"/>
            </a:lvl4pPr>
            <a:lvl5pPr marL="1891436" indent="0">
              <a:buNone/>
              <a:defRPr sz="907"/>
            </a:lvl5pPr>
            <a:lvl6pPr marL="2364294" indent="0">
              <a:buNone/>
              <a:defRPr sz="907"/>
            </a:lvl6pPr>
            <a:lvl7pPr marL="2837154" indent="0">
              <a:buNone/>
              <a:defRPr sz="907"/>
            </a:lvl7pPr>
            <a:lvl8pPr marL="3310013" indent="0">
              <a:buNone/>
              <a:defRPr sz="907"/>
            </a:lvl8pPr>
            <a:lvl9pPr marL="3782871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41" y="490024"/>
            <a:ext cx="9791830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41" y="1600200"/>
            <a:ext cx="9791830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5"/>
            <a:ext cx="28448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71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71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7" y="6041425"/>
            <a:ext cx="826282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177"/>
              </a:lnSpc>
              <a:defRPr sz="2449">
                <a:solidFill>
                  <a:schemeClr val="bg1"/>
                </a:solidFill>
              </a:defRPr>
            </a:lvl1pPr>
          </a:lstStyle>
          <a:p>
            <a:pPr defTabSz="945718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457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45718" rtl="0" eaLnBrk="1" latinLnBrk="0" hangingPunct="1">
        <a:lnSpc>
          <a:spcPts val="4715"/>
        </a:lnSpc>
        <a:spcBef>
          <a:spcPct val="0"/>
        </a:spcBef>
        <a:buNone/>
        <a:defRPr sz="3809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29613" indent="0" algn="l" defTabSz="945718" rtl="0" eaLnBrk="1" latinLnBrk="0" hangingPunct="1">
        <a:spcBef>
          <a:spcPct val="20000"/>
        </a:spcBef>
        <a:buFont typeface="+mj-lt"/>
        <a:buNone/>
        <a:defRPr sz="3356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29613" indent="0" algn="l" defTabSz="945718" rtl="0" eaLnBrk="1" latinLnBrk="0" hangingPunct="1">
        <a:spcBef>
          <a:spcPct val="20000"/>
        </a:spcBef>
        <a:buFont typeface="Arial" pitchFamily="34" charset="0"/>
        <a:buNone/>
        <a:defRPr sz="2177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46271" indent="-236054" algn="l" defTabSz="945718" rtl="0" eaLnBrk="1" latinLnBrk="0" hangingPunct="1">
        <a:spcBef>
          <a:spcPct val="20000"/>
        </a:spcBef>
        <a:buFont typeface="Arial" pitchFamily="34" charset="0"/>
        <a:buChar char="•"/>
        <a:defRPr sz="2177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26733" algn="just" defTabSz="945718" rtl="0" eaLnBrk="1" latinLnBrk="0" hangingPunct="1">
        <a:lnSpc>
          <a:spcPts val="1633"/>
        </a:lnSpc>
        <a:spcBef>
          <a:spcPts val="363"/>
        </a:spcBef>
        <a:buFont typeface="Arial" pitchFamily="34" charset="0"/>
        <a:buNone/>
        <a:tabLst/>
        <a:defRPr sz="1451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01176" indent="0" algn="l" defTabSz="945718" rtl="0" eaLnBrk="1" latinLnBrk="0" hangingPunct="1">
        <a:lnSpc>
          <a:spcPts val="1633"/>
        </a:lnSpc>
        <a:spcBef>
          <a:spcPts val="363"/>
        </a:spcBef>
        <a:buFont typeface="Arial" pitchFamily="34" charset="0"/>
        <a:buNone/>
        <a:defRPr sz="127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600725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583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443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302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859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718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577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436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294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154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013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2871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 userDrawn="1"/>
        </p:nvPicPr>
        <p:blipFill>
          <a:blip r:embed="rId17" cstate="print"/>
          <a:stretch>
            <a:fillRect/>
          </a:stretch>
        </p:blipFill>
        <p:spPr bwMode="auto">
          <a:xfrm>
            <a:off x="2" y="1559"/>
            <a:ext cx="12191997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7"/>
            <a:ext cx="10176933" cy="1234645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919" y="1988840"/>
            <a:ext cx="10176932" cy="4293427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67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367"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6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4575" y="5864225"/>
            <a:ext cx="671447" cy="684776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2504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defTabSz="1088367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0883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6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1088367" rtl="0" eaLnBrk="1" latinLnBrk="0" hangingPunct="1">
        <a:spcBef>
          <a:spcPct val="0"/>
        </a:spcBef>
        <a:buNone/>
        <a:defRPr sz="5067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79331" indent="0" algn="l" defTabSz="1088367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79331" indent="0" algn="l" defTabSz="1088367" rtl="0" eaLnBrk="1" latinLnBrk="0" hangingPunct="1">
        <a:spcBef>
          <a:spcPct val="20000"/>
        </a:spcBef>
        <a:buFont typeface="Arial" pitchFamily="34" charset="0"/>
        <a:buNone/>
        <a:defRPr sz="2667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43752" indent="-271660" algn="l" defTabSz="1088367" rtl="0" eaLnBrk="1" latinLnBrk="0" hangingPunct="1">
        <a:spcBef>
          <a:spcPct val="20000"/>
        </a:spcBef>
        <a:buFont typeface="Arial" pitchFamily="34" charset="0"/>
        <a:buChar char="•"/>
        <a:defRPr sz="2667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76017" algn="just" defTabSz="1088367" rtl="0" eaLnBrk="1" latinLnBrk="0" hangingPunct="1">
        <a:lnSpc>
          <a:spcPts val="2533"/>
        </a:lnSpc>
        <a:spcBef>
          <a:spcPts val="533"/>
        </a:spcBef>
        <a:buFont typeface="Arial" pitchFamily="34" charset="0"/>
        <a:buNone/>
        <a:tabLst/>
        <a:defRPr sz="2133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97441" indent="0" algn="l" defTabSz="1088367" rtl="0" eaLnBrk="1" latinLnBrk="0" hangingPunct="1">
        <a:lnSpc>
          <a:spcPts val="2400"/>
        </a:lnSpc>
        <a:spcBef>
          <a:spcPts val="533"/>
        </a:spcBef>
        <a:buFont typeface="Arial" pitchFamily="34" charset="0"/>
        <a:buNone/>
        <a:defRPr sz="186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993009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93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77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59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184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7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550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734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0917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101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285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468" algn="l" defTabSz="108836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1171" y="33078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УФНС РОССИИ </a:t>
            </a:r>
            <a:r>
              <a:rPr lang="ru-RU" dirty="0">
                <a:solidFill>
                  <a:schemeClr val="bg1"/>
                </a:solidFill>
              </a:rPr>
              <a:t>ПО ВОЛГОГРАДСКОЙ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18984" y="4288464"/>
            <a:ext cx="11362038" cy="1531568"/>
          </a:xfrm>
          <a:prstGeom prst="rect">
            <a:avLst/>
          </a:prstGeom>
        </p:spPr>
        <p:txBody>
          <a:bodyPr vert="horz" lIns="81630" tIns="40815" rIns="81630" bIns="40815" rtlCol="0" anchor="ctr">
            <a:normAutofit fontScale="67500" lnSpcReduction="20000"/>
          </a:bodyPr>
          <a:lstStyle>
            <a:lvl1pPr algn="l" defTabSz="1088367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72" cap="all" dirty="0" smtClean="0"/>
              <a:t>О </a:t>
            </a:r>
            <a:r>
              <a:rPr lang="ru-RU" sz="4172" cap="all" dirty="0" smtClean="0"/>
              <a:t>преимуществах использования Личного кабинета налогоплательщика и получении налоговых уведомлений через Единый портал государственных и муниципальных услуг (</a:t>
            </a:r>
            <a:r>
              <a:rPr lang="ru-RU" sz="4172" cap="all" dirty="0" err="1" smtClean="0"/>
              <a:t>Госуслуги</a:t>
            </a:r>
            <a:r>
              <a:rPr lang="ru-RU" sz="4172" cap="all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5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221" y="488716"/>
            <a:ext cx="10093142" cy="110580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Как направить </a:t>
            </a:r>
            <a:r>
              <a:rPr lang="ru-RU" sz="3000" dirty="0"/>
              <a:t>через ЕПГУ уведомление о необходимости получения документов от налоговых органов в электронной </a:t>
            </a:r>
            <a:r>
              <a:rPr lang="ru-RU" sz="3000" dirty="0" smtClean="0"/>
              <a:t>форме?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935" y="561614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3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lang="ru-RU" sz="2300" dirty="0" smtClean="0">
                <a:solidFill>
                  <a:srgbClr val="004BB1"/>
                </a:solidFill>
              </a:rPr>
              <a:t>Заполненное заявление необходимо подписать в приложении «</a:t>
            </a:r>
            <a:r>
              <a:rPr lang="ru-RU" sz="2300" dirty="0" err="1" smtClean="0">
                <a:solidFill>
                  <a:srgbClr val="004BB1"/>
                </a:solidFill>
              </a:rPr>
              <a:t>Госключ</a:t>
            </a:r>
            <a:r>
              <a:rPr lang="ru-RU" sz="2300" dirty="0" smtClean="0">
                <a:solidFill>
                  <a:srgbClr val="004BB1"/>
                </a:solidFill>
              </a:rPr>
              <a:t>»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4BB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63" y="1764450"/>
            <a:ext cx="8479817" cy="40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221" y="488716"/>
            <a:ext cx="10093142" cy="110580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Как направить </a:t>
            </a:r>
            <a:r>
              <a:rPr lang="ru-RU" sz="3000" dirty="0"/>
              <a:t>через ЕПГУ уведомление о необходимости получения документов от налоговых органов в электронной </a:t>
            </a:r>
            <a:r>
              <a:rPr lang="ru-RU" sz="3000" dirty="0" smtClean="0"/>
              <a:t>форме?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585" y="571774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4) </a:t>
            </a:r>
            <a:r>
              <a:rPr lang="ru-RU" sz="1900" dirty="0">
                <a:solidFill>
                  <a:srgbClr val="004BB1"/>
                </a:solidFill>
              </a:rPr>
              <a:t>Подписанное заявление автоматически направляется в налоговый орган</a:t>
            </a:r>
            <a:r>
              <a:rPr lang="ru-RU" sz="1900" dirty="0" smtClean="0">
                <a:solidFill>
                  <a:srgbClr val="004BB1"/>
                </a:solidFill>
              </a:rPr>
              <a:t>. </a:t>
            </a:r>
          </a:p>
          <a:p>
            <a:pPr defTabSz="1043056">
              <a:spcBef>
                <a:spcPct val="0"/>
              </a:spcBef>
            </a:pPr>
            <a:r>
              <a:rPr lang="ru-RU" sz="1900" dirty="0" smtClean="0">
                <a:solidFill>
                  <a:srgbClr val="004BB1"/>
                </a:solidFill>
              </a:rPr>
              <a:t>После обработки согласия уведомления от ФНС будут приходить в личный кабинет на </a:t>
            </a:r>
            <a:r>
              <a:rPr lang="ru-RU" sz="1900" dirty="0" err="1" smtClean="0">
                <a:solidFill>
                  <a:srgbClr val="004BB1"/>
                </a:solidFill>
              </a:rPr>
              <a:t>Госуслугах</a:t>
            </a:r>
            <a:r>
              <a:rPr lang="ru-RU" sz="1900" dirty="0" smtClean="0">
                <a:solidFill>
                  <a:srgbClr val="004BB1"/>
                </a:solidFill>
              </a:rPr>
              <a:t>.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rgbClr val="004BB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11" y="1743118"/>
            <a:ext cx="8767592" cy="40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92" y="3678850"/>
            <a:ext cx="3678339" cy="242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583522" y="1607527"/>
            <a:ext cx="8561139" cy="5324475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29613" indent="0" algn="l" defTabSz="945718" rtl="0" eaLnBrk="1" latinLnBrk="0" hangingPunct="1">
              <a:spcBef>
                <a:spcPct val="20000"/>
              </a:spcBef>
              <a:buFontTx/>
              <a:buNone/>
              <a:defRPr sz="3356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29613" indent="0" algn="l" defTabSz="945718" rtl="0" eaLnBrk="1" latinLnBrk="0" hangingPunct="1">
              <a:spcBef>
                <a:spcPct val="20000"/>
              </a:spcBef>
              <a:buFont typeface="Arial" pitchFamily="34" charset="0"/>
              <a:buNone/>
              <a:defRPr sz="2177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69984" indent="-236054" algn="l" defTabSz="94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77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26733" algn="just" defTabSz="945718" rtl="0" eaLnBrk="1" latinLnBrk="0" hangingPunct="1">
              <a:lnSpc>
                <a:spcPts val="1633"/>
              </a:lnSpc>
              <a:spcBef>
                <a:spcPts val="363"/>
              </a:spcBef>
              <a:buFont typeface="Arial" pitchFamily="34" charset="0"/>
              <a:buNone/>
              <a:tabLst/>
              <a:defRPr sz="1451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301176" indent="0" algn="l" defTabSz="945718" rtl="0" eaLnBrk="1" latinLnBrk="0" hangingPunct="1">
              <a:lnSpc>
                <a:spcPts val="1633"/>
              </a:lnSpc>
              <a:spcBef>
                <a:spcPts val="363"/>
              </a:spcBef>
              <a:buFont typeface="Arial" pitchFamily="34" charset="0"/>
              <a:buNone/>
              <a:defRPr sz="127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600725" indent="-236430" algn="l" defTabSz="94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3583" indent="-236430" algn="l" defTabSz="94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6443" indent="-236430" algn="l" defTabSz="94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9302" indent="-236430" algn="l" defTabSz="94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atin typeface="DIN Pro Bold" panose="02000503030000020004" pitchFamily="50" charset="0"/>
              </a:rPr>
              <a:t>БЛАГОДАРЮ ЗА ВНИМАНИЕ </a:t>
            </a:r>
            <a:endParaRPr lang="ru-RU" sz="4000" dirty="0">
              <a:latin typeface="DIN Pro 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ЛИЧНОГО КАБИНЕТА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53A5A-4495-42BB-8510-36E2959F94E6}" type="slidenum">
              <a:rPr lang="ru-RU" smtClean="0">
                <a:solidFill>
                  <a:prstClr val="white"/>
                </a:solidFill>
              </a:r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Объект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29077" r="2565" b="25412"/>
          <a:stretch>
            <a:fillRect/>
          </a:stretch>
        </p:blipFill>
        <p:spPr>
          <a:xfrm>
            <a:off x="2141317" y="1606875"/>
            <a:ext cx="7693037" cy="469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03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851" y="1977081"/>
            <a:ext cx="9783870" cy="11058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Зайти </a:t>
            </a:r>
            <a:r>
              <a:rPr lang="ru-RU" dirty="0"/>
              <a:t>в</a:t>
            </a:r>
            <a:r>
              <a:rPr lang="ru-RU" dirty="0" smtClean="0"/>
              <a:t> Личный кабинет можно</a:t>
            </a:r>
            <a:br>
              <a:rPr lang="ru-RU" dirty="0" smtClean="0"/>
            </a:br>
            <a:r>
              <a:rPr lang="ru-RU" dirty="0" smtClean="0"/>
              <a:t>с помощью логина (ИНН) и пароля, указанных в регистрационной карте. Получить регистрационную карту можно в любой налоговой инспекции или отделении МФЦ.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53A5A-4495-42BB-8510-36E2959F94E6}" type="slidenum">
              <a:rPr lang="ru-RU" smtClean="0">
                <a:solidFill>
                  <a:prstClr val="white"/>
                </a:solidFill>
              </a:r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859" y="197708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282" t="5201" r="11412" b="1099"/>
          <a:stretch/>
        </p:blipFill>
        <p:spPr>
          <a:xfrm>
            <a:off x="1076851" y="4665663"/>
            <a:ext cx="1727200" cy="157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69" y="4665663"/>
            <a:ext cx="1949752" cy="15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3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001" y="1339272"/>
            <a:ext cx="9783870" cy="11058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Также зайти в личный кабинет можно с помощью логина и пароля от Единого портала государственных и муниципальных услуг (</a:t>
            </a:r>
            <a:r>
              <a:rPr lang="ru-RU" dirty="0" err="1" smtClean="0"/>
              <a:t>Госуслуги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18" y="3404816"/>
            <a:ext cx="3857332" cy="295252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8" name="Стрелка влево 7"/>
          <p:cNvSpPr/>
          <p:nvPr/>
        </p:nvSpPr>
        <p:spPr>
          <a:xfrm>
            <a:off x="6369050" y="5232400"/>
            <a:ext cx="3295650" cy="9271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3080" y="475141"/>
            <a:ext cx="9783870" cy="11058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Получайте налоговые уведомления с помощью Личного кабинета </a:t>
            </a:r>
            <a:r>
              <a:rPr lang="ru-RU" dirty="0" err="1" smtClean="0"/>
              <a:t>Госуслуг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025579"/>
            <a:ext cx="2622550" cy="2378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427" y="2792627"/>
            <a:ext cx="45719" cy="457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146" y="2019534"/>
            <a:ext cx="6888579" cy="456249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900" b="1" dirty="0" smtClean="0">
                <a:solidFill>
                  <a:srgbClr val="005AA9"/>
                </a:solidFill>
                <a:ea typeface="+mj-ea"/>
                <a:cs typeface="+mj-cs"/>
              </a:rPr>
              <a:t>Это удобно: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000" b="1" dirty="0" smtClean="0">
              <a:solidFill>
                <a:srgbClr val="005AA9"/>
              </a:solidFill>
              <a:ea typeface="+mj-ea"/>
              <a:cs typeface="+mj-cs"/>
            </a:endParaRPr>
          </a:p>
          <a:p>
            <a:pPr marL="457200" marR="0" indent="-4572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3500" b="1" dirty="0" smtClean="0">
                <a:solidFill>
                  <a:srgbClr val="005AA9"/>
                </a:solidFill>
                <a:ea typeface="+mj-ea"/>
                <a:cs typeface="+mj-cs"/>
              </a:rPr>
              <a:t>Узнаёте о начислениях вовремя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Подключив налоговые уведомления, узнаёте о начислениях заранее и можете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оплатить налоги без пеней. Без подключения на </a:t>
            </a:r>
            <a:r>
              <a:rPr lang="ru-RU" sz="2400" b="1" dirty="0" err="1" smtClean="0">
                <a:solidFill>
                  <a:srgbClr val="005AA9"/>
                </a:solidFill>
                <a:ea typeface="+mj-ea"/>
                <a:cs typeface="+mj-cs"/>
              </a:rPr>
              <a:t>Госуслуги</a:t>
            </a: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 приходит только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напоминание об уже имеющейся задолженности, на которую ежедневно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начисляются пени.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2400" b="1" dirty="0">
              <a:solidFill>
                <a:srgbClr val="005AA9"/>
              </a:solidFill>
              <a:ea typeface="+mj-ea"/>
              <a:cs typeface="+mj-cs"/>
            </a:endParaRPr>
          </a:p>
          <a:p>
            <a:pPr marL="342900" marR="0" indent="-3429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3500" b="1" dirty="0" smtClean="0">
                <a:solidFill>
                  <a:srgbClr val="005AA9"/>
                </a:solidFill>
                <a:ea typeface="+mj-ea"/>
                <a:cs typeface="+mj-cs"/>
              </a:rPr>
              <a:t>Оплачиваете прямо на </a:t>
            </a:r>
            <a:r>
              <a:rPr lang="ru-RU" sz="3500" b="1" dirty="0" err="1" smtClean="0">
                <a:solidFill>
                  <a:srgbClr val="005AA9"/>
                </a:solidFill>
                <a:ea typeface="+mj-ea"/>
                <a:cs typeface="+mj-cs"/>
              </a:rPr>
              <a:t>Госуслугах</a:t>
            </a:r>
            <a:endParaRPr lang="ru-RU" sz="3500" b="1" dirty="0" smtClean="0">
              <a:solidFill>
                <a:srgbClr val="005AA9"/>
              </a:solidFill>
              <a:ea typeface="+mj-ea"/>
              <a:cs typeface="+mj-cs"/>
            </a:endParaRP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Оплатить налог можно в несколько кликов по кнопке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5AA9"/>
                </a:solidFill>
                <a:ea typeface="+mj-ea"/>
                <a:cs typeface="+mj-cs"/>
              </a:rPr>
              <a:t>в уведомлении. Без комиссии.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3800" b="1" dirty="0">
              <a:solidFill>
                <a:srgbClr val="005AA9"/>
              </a:solidFill>
              <a:ea typeface="+mj-ea"/>
              <a:cs typeface="+mj-cs"/>
            </a:endParaRPr>
          </a:p>
          <a:p>
            <a:pPr marL="571500" marR="0" indent="-5715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3500" b="1" dirty="0" smtClean="0">
                <a:solidFill>
                  <a:srgbClr val="005AA9"/>
                </a:solidFill>
                <a:ea typeface="+mj-ea"/>
                <a:cs typeface="+mj-cs"/>
              </a:rPr>
              <a:t>Не придётся идти на почту</a:t>
            </a:r>
            <a:endParaRPr lang="ru-RU" sz="3500" dirty="0" smtClean="0">
              <a:solidFill>
                <a:srgbClr val="005AA9"/>
              </a:solidFill>
              <a:ea typeface="+mj-ea"/>
              <a:cs typeface="+mj-cs"/>
            </a:endParaRP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500" b="1" dirty="0" smtClean="0">
                <a:solidFill>
                  <a:srgbClr val="005AA9"/>
                </a:solidFill>
                <a:ea typeface="+mj-ea"/>
                <a:cs typeface="+mj-cs"/>
              </a:rPr>
              <a:t>Это сэкономит ваше время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3000" b="1" dirty="0" smtClean="0">
              <a:solidFill>
                <a:srgbClr val="005AA9"/>
              </a:solidFill>
              <a:ea typeface="+mj-ea"/>
              <a:cs typeface="+mj-cs"/>
            </a:endParaRPr>
          </a:p>
          <a:p>
            <a:pPr marL="457200" marR="0" indent="-4572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850" y="535305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18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7264" y="389861"/>
            <a:ext cx="10164520" cy="1105803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Какие налоги будут в уведомлении?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302" y="1791729"/>
            <a:ext cx="11151974" cy="481295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имущество физических лиц</a:t>
            </a:r>
          </a:p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4800" b="1" baseline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Земельный налог</a:t>
            </a:r>
          </a:p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Транспортный налог</a:t>
            </a:r>
          </a:p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НДФЛ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Налоговое уведомление, в котором будут указаны все </a:t>
            </a: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ru-RU" sz="2500" b="1" i="0" u="none" strike="noStrike" kern="1200" cap="none" spc="0" normalizeH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ачисления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платежные реквизиты, поступит в Личный кабинет </a:t>
            </a:r>
            <a:r>
              <a:rPr kumimoji="0" lang="ru-RU" sz="2500" b="1" i="0" u="none" strike="noStrike" kern="1200" cap="none" spc="0" normalizeH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Госуслуг</a:t>
            </a:r>
            <a:endParaRPr kumimoji="0" lang="ru-RU" sz="2500" b="1" i="0" u="none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не позднее чем за 30 дней до даты оплаты</a:t>
            </a:r>
            <a:endParaRPr kumimoji="0" lang="ru-RU" sz="2500" b="1" i="0" u="none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26" y="2391334"/>
            <a:ext cx="1900247" cy="16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30" y="3061901"/>
            <a:ext cx="2476590" cy="13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4590" y="1341205"/>
            <a:ext cx="8161637" cy="5071951"/>
          </a:xfrm>
        </p:spPr>
        <p:txBody>
          <a:bodyPr>
            <a:normAutofit lnSpcReduction="10000"/>
          </a:bodyPr>
          <a:lstStyle/>
          <a:p>
            <a:endParaRPr lang="ru-RU" b="0" dirty="0" smtClean="0"/>
          </a:p>
          <a:p>
            <a:pPr marL="786813" indent="-457200">
              <a:buFont typeface="Wingdings" panose="05000000000000000000" pitchFamily="2" charset="2"/>
              <a:buChar char="ü"/>
            </a:pPr>
            <a:r>
              <a:rPr lang="ru-RU" b="0" dirty="0" smtClean="0"/>
              <a:t>налогоплательщик </a:t>
            </a:r>
            <a:r>
              <a:rPr lang="ru-RU" b="0" dirty="0"/>
              <a:t>должен быть зарегистрирован в единой системе идентификации и аутентификации на ЕПГУ; </a:t>
            </a:r>
          </a:p>
          <a:p>
            <a:pPr marL="786813" indent="-457200">
              <a:buFont typeface="Wingdings" panose="05000000000000000000" pitchFamily="2" charset="2"/>
              <a:buChar char="ü"/>
            </a:pPr>
            <a:r>
              <a:rPr lang="ru-RU" b="0" dirty="0" smtClean="0"/>
              <a:t>налогоплательщик </a:t>
            </a:r>
            <a:r>
              <a:rPr lang="ru-RU" b="0" dirty="0"/>
              <a:t>направил через ЕПГУ уведомление о необходимости получения документов от налоговых органов в электронной форме через ЕПГУ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подключать налоговые уведомления на </a:t>
            </a:r>
            <a:r>
              <a:rPr lang="ru-RU" dirty="0" err="1" smtClean="0"/>
              <a:t>Госуслугах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793969"/>
            <a:ext cx="2814033" cy="27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221" y="488716"/>
            <a:ext cx="10093142" cy="110580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Как направить </a:t>
            </a:r>
            <a:r>
              <a:rPr lang="ru-RU" sz="3000" dirty="0"/>
              <a:t>через ЕПГУ уведомление о необходимости получения документов от налоговых органов в электронной </a:t>
            </a:r>
            <a:r>
              <a:rPr lang="ru-RU" sz="3000" dirty="0" smtClean="0"/>
              <a:t>форме?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5" y="1764527"/>
            <a:ext cx="9959545" cy="37960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2935" y="561614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</a:t>
            </a:r>
            <a:r>
              <a:rPr lang="ru-RU" sz="2500" dirty="0">
                <a:solidFill>
                  <a:srgbClr val="004BB1"/>
                </a:solidFill>
              </a:rPr>
              <a:t>На портале </a:t>
            </a:r>
            <a:r>
              <a:rPr lang="ru-RU" sz="2500" dirty="0" err="1">
                <a:solidFill>
                  <a:srgbClr val="004BB1"/>
                </a:solidFill>
              </a:rPr>
              <a:t>Госуслуг</a:t>
            </a:r>
            <a:r>
              <a:rPr lang="ru-RU" sz="2500" dirty="0">
                <a:solidFill>
                  <a:srgbClr val="004BB1"/>
                </a:solidFill>
              </a:rPr>
              <a:t> необходимо зайти в раздел «Штрафы Налоги»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4BB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14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221" y="488716"/>
            <a:ext cx="10093142" cy="110580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Как направить </a:t>
            </a:r>
            <a:r>
              <a:rPr lang="ru-RU" sz="3000" dirty="0"/>
              <a:t>через ЕПГУ уведомление о необходимости получения документов от налоговых органов в электронной </a:t>
            </a:r>
            <a:r>
              <a:rPr lang="ru-RU" sz="3000" dirty="0" smtClean="0"/>
              <a:t>форме?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935" y="561614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lang="ru-RU" sz="2800" dirty="0">
                <a:solidFill>
                  <a:srgbClr val="004BB1"/>
                </a:solidFill>
              </a:rPr>
              <a:t>Выбрать «Получение налоговых уведомлений на </a:t>
            </a:r>
            <a:r>
              <a:rPr lang="ru-RU" sz="2800" dirty="0" err="1">
                <a:solidFill>
                  <a:srgbClr val="004BB1"/>
                </a:solidFill>
              </a:rPr>
              <a:t>Госуслугах</a:t>
            </a:r>
            <a:r>
              <a:rPr lang="ru-RU" sz="2800" dirty="0">
                <a:solidFill>
                  <a:srgbClr val="004BB1"/>
                </a:solidFill>
              </a:rPr>
              <a:t>»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4BB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45" y="1747562"/>
            <a:ext cx="8211538" cy="40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349</Words>
  <Application>Microsoft Office PowerPoint</Application>
  <PresentationFormat>Широкоэкранный</PresentationFormat>
  <Paragraphs>57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DIN Pro Bold</vt:lpstr>
      <vt:lpstr>Wingdings</vt:lpstr>
      <vt:lpstr>Present_FNS2012_A4</vt:lpstr>
      <vt:lpstr>Тема Office</vt:lpstr>
      <vt:lpstr>Презентация PowerPoint</vt:lpstr>
      <vt:lpstr>ПРЕИМУЩЕСТВА ЛИЧНОГО КАБИНЕТА</vt:lpstr>
      <vt:lpstr>Зайти в Личный кабинет можно с помощью логина (ИНН) и пароля, указанных в регистрационной карте. Получить регистрационную карту можно в любой налоговой инспекции или отделении МФЦ.</vt:lpstr>
      <vt:lpstr>Также зайти в личный кабинет можно с помощью логина и пароля от Единого портала государственных и муниципальных услуг (Госуслуги)</vt:lpstr>
      <vt:lpstr>Получайте налоговые уведомления с помощью Личного кабинета Госуслуг </vt:lpstr>
      <vt:lpstr>Какие налоги будут в уведомлении?</vt:lpstr>
      <vt:lpstr>Как подключать налоговые уведомления на Госуслугах?</vt:lpstr>
      <vt:lpstr>Как направить через ЕПГУ уведомление о необходимости получения документов от налоговых органов в электронной форме?</vt:lpstr>
      <vt:lpstr>Как направить через ЕПГУ уведомление о необходимости получения документов от налоговых органов в электронной форме?</vt:lpstr>
      <vt:lpstr>Как направить через ЕПГУ уведомление о необходимости получения документов от налоговых органов в электронной форме?</vt:lpstr>
      <vt:lpstr>Как направить через ЕПГУ уведомление о необходимости получения документов от налоговых органов в электронной форме?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начальника  Межрайонной ИФНС России № 2 по Волгоградской области Коротицкой Анастасии Андреевны</dc:title>
  <dc:creator>Пронина Инна Александровна</dc:creator>
  <cp:lastModifiedBy>Семенчук Алина Юрьевна</cp:lastModifiedBy>
  <cp:revision>95</cp:revision>
  <cp:lastPrinted>2022-10-17T12:23:12Z</cp:lastPrinted>
  <dcterms:created xsi:type="dcterms:W3CDTF">2021-10-13T07:21:23Z</dcterms:created>
  <dcterms:modified xsi:type="dcterms:W3CDTF">2024-04-02T11:43:39Z</dcterms:modified>
</cp:coreProperties>
</file>