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4" r:id="rId3"/>
    <p:sldId id="273" r:id="rId4"/>
    <p:sldId id="271" r:id="rId5"/>
    <p:sldId id="279" r:id="rId6"/>
    <p:sldId id="291" r:id="rId7"/>
    <p:sldId id="277" r:id="rId8"/>
    <p:sldId id="280" r:id="rId9"/>
    <p:sldId id="303" r:id="rId10"/>
    <p:sldId id="257" r:id="rId11"/>
    <p:sldId id="258" r:id="rId12"/>
    <p:sldId id="259" r:id="rId13"/>
    <p:sldId id="260" r:id="rId14"/>
    <p:sldId id="264" r:id="rId15"/>
    <p:sldId id="262" r:id="rId16"/>
    <p:sldId id="306" r:id="rId17"/>
    <p:sldId id="30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6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ABBC7-70AD-463A-9EAC-85FC44476379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4535C-7923-4822-9D35-7DA12F6752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80667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FE568-EAB5-40DE-BB30-15C26EB11A47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CC2BF-5327-4F38-938F-59391ABCED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40842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E390-F8B0-4995-98A4-8E8466D5DBAE}" type="datetime1">
              <a:rPr lang="ru-RU" smtClean="0"/>
              <a:pPr/>
              <a:t>24.04.2018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AEBD-71F0-4D8A-8E5C-DD52C977B1FE}" type="datetime1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F0D1-3B00-419D-88B4-307CEEE4D9CE}" type="datetime1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AFFD-FD4A-4C34-AB57-4B601CEA896E}" type="datetime1">
              <a:rPr lang="ru-RU" smtClean="0"/>
              <a:pPr/>
              <a:t>24.04.2018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2A95-EE28-4745-AE5A-6A8473A243CE}" type="datetime1">
              <a:rPr lang="ru-RU" smtClean="0"/>
              <a:pPr/>
              <a:t>24.04.2018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F8BF-AB6D-4455-BA26-BBFF7EF34938}" type="datetime1">
              <a:rPr lang="ru-RU" smtClean="0"/>
              <a:pPr/>
              <a:t>24.04.2018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7A09-474A-4E11-B6F1-4C1DDC648FEB}" type="datetime1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30B-55A8-48E7-9F21-5A9887DAD518}" type="datetime1">
              <a:rPr lang="ru-RU" smtClean="0"/>
              <a:pPr/>
              <a:t>24.04.2018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970F-2923-4473-AA2F-51127C9F88CE}" type="datetime1">
              <a:rPr lang="ru-RU" smtClean="0"/>
              <a:pPr/>
              <a:t>24.04.2018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0939-974B-418C-BF36-7E3D61E8572C}" type="datetime1">
              <a:rPr lang="ru-RU" smtClean="0"/>
              <a:pPr/>
              <a:t>24.04.2018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3454B-014A-4D46-8324-9CC43569B0A3}" type="datetime1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3889E5-C35F-43D4-A373-57C57F7CF5F5}" type="datetime1">
              <a:rPr lang="ru-RU" smtClean="0"/>
              <a:pPr/>
              <a:t>24.04.2018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36912"/>
            <a:ext cx="7992888" cy="216024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ЗДОРОВАЯ СЕМЬЯ  – ЗДОРОВЫЙ РЕБЕНОК!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0213" y="1124744"/>
            <a:ext cx="44975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Родительское собрание</a:t>
            </a:r>
            <a:endParaRPr lang="ru-RU" sz="2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ttp://ddu511.minsk.edu.by/sm.aspx?uid=3387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28604"/>
            <a:ext cx="1390351" cy="1423989"/>
          </a:xfrm>
          <a:prstGeom prst="rect">
            <a:avLst/>
          </a:prstGeom>
          <a:noFill/>
        </p:spPr>
      </p:pic>
      <p:pic>
        <p:nvPicPr>
          <p:cNvPr id="7170" name="Picture 2" descr="http://ddu511.minsk.edu.by/sm.aspx?uid=3387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85728"/>
            <a:ext cx="1500198" cy="1965775"/>
          </a:xfrm>
          <a:prstGeom prst="rect">
            <a:avLst/>
          </a:prstGeom>
          <a:noFill/>
        </p:spPr>
      </p:pic>
      <p:pic>
        <p:nvPicPr>
          <p:cNvPr id="7173" name="Picture 5" descr="http://ddu511.minsk.edu.by/sm.aspx?uid=3387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4214818"/>
            <a:ext cx="828675" cy="2181226"/>
          </a:xfrm>
          <a:prstGeom prst="rect">
            <a:avLst/>
          </a:prstGeom>
          <a:noFill/>
        </p:spPr>
      </p:pic>
      <p:pic>
        <p:nvPicPr>
          <p:cNvPr id="7175" name="Picture 7" descr="http://ddu511.minsk.edu.by/sm.aspx?uid=3387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357166"/>
            <a:ext cx="1196586" cy="1714512"/>
          </a:xfrm>
          <a:prstGeom prst="rect">
            <a:avLst/>
          </a:prstGeom>
          <a:noFill/>
        </p:spPr>
      </p:pic>
      <p:pic>
        <p:nvPicPr>
          <p:cNvPr id="7177" name="Picture 9" descr="http://ddu511.minsk.edu.by/sm.aspx?uid=3388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571876"/>
            <a:ext cx="1990725" cy="1924051"/>
          </a:xfrm>
          <a:prstGeom prst="rect">
            <a:avLst/>
          </a:prstGeom>
          <a:noFill/>
        </p:spPr>
      </p:pic>
      <p:pic>
        <p:nvPicPr>
          <p:cNvPr id="7179" name="Picture 11" descr="http://ddu511.minsk.edu.by/sm.aspx?uid=3388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2214554"/>
            <a:ext cx="1309690" cy="1571629"/>
          </a:xfrm>
          <a:prstGeom prst="rect">
            <a:avLst/>
          </a:prstGeom>
          <a:noFill/>
        </p:spPr>
      </p:pic>
      <p:pic>
        <p:nvPicPr>
          <p:cNvPr id="7181" name="Picture 13" descr="http://ddu511.minsk.edu.by/sm.aspx?uid=33884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4143380"/>
            <a:ext cx="1600200" cy="181927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1857364"/>
            <a:ext cx="8429684" cy="1941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Растите удачника!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(маленькие хитрости)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428728" y="5643578"/>
            <a:ext cx="6400800" cy="709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Советы психолога</a:t>
            </a:r>
            <a:endParaRPr kumimoji="0" lang="ru-RU" sz="3200" b="0" i="0" u="sng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928670"/>
            <a:ext cx="5872146" cy="52864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i="1" dirty="0" smtClean="0"/>
              <a:t>        "</a:t>
            </a:r>
            <a:r>
              <a:rPr lang="ru-RU" b="1" i="1" dirty="0"/>
              <a:t>Машина любит смазку, а человек – ласку". " Для того, чтобы просто существовать, ребёнку требуется 4 объятия в день, для нормального же развития - 12". </a:t>
            </a:r>
            <a:r>
              <a:rPr lang="ru-RU" b="1" i="1" dirty="0" smtClean="0"/>
              <a:t> Эту </a:t>
            </a:r>
            <a:r>
              <a:rPr lang="ru-RU" b="1" i="1" dirty="0"/>
              <a:t>хитрость обнаружил и подарил известный американский хирург Роберт Мак.</a:t>
            </a:r>
            <a:endParaRPr lang="ru-RU" dirty="0"/>
          </a:p>
        </p:txBody>
      </p:sp>
      <p:pic>
        <p:nvPicPr>
          <p:cNvPr id="4" name="Picture 2" descr="http://ddu511.minsk.edu.by/sm.aspx?uid=3387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00240"/>
            <a:ext cx="2017185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357166"/>
            <a:ext cx="6329378" cy="607223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i="1" dirty="0" smtClean="0"/>
              <a:t>           Одобрение </a:t>
            </a:r>
            <a:r>
              <a:rPr lang="ru-RU" b="1" i="1" dirty="0"/>
              <a:t>даст ребёнку ориентиры, как себя вести. При хорошей дозе одобрений можно обойтись минимумом запретов. Но при этом всё, что хорошо </a:t>
            </a:r>
            <a:r>
              <a:rPr lang="ru-RU" b="1" i="1" dirty="0" smtClean="0"/>
              <a:t>получается</a:t>
            </a:r>
            <a:r>
              <a:rPr lang="ru-RU" b="1" i="1" dirty="0"/>
              <a:t>, отмечать, а что пока не удаётся, не замечать. Пореже переводить в словесный план и делать "глобальные выводы": "Вечно ты..!", "Вечно у тебя..!", "Никогда не..!". Доказано: </a:t>
            </a:r>
            <a:r>
              <a:rPr lang="ru-RU" b="1" i="1" dirty="0" smtClean="0"/>
              <a:t>это оказывает </a:t>
            </a:r>
            <a:r>
              <a:rPr lang="ru-RU" b="1" i="1" dirty="0"/>
              <a:t>парализующее гипнотическое </a:t>
            </a:r>
            <a:r>
              <a:rPr lang="ru-RU" b="1" i="1" dirty="0" smtClean="0"/>
              <a:t>действие.</a:t>
            </a:r>
            <a:endParaRPr lang="ru-RU" dirty="0"/>
          </a:p>
        </p:txBody>
      </p:sp>
      <p:pic>
        <p:nvPicPr>
          <p:cNvPr id="4" name="Picture 7" descr="http://ddu511.minsk.edu.by/sm.aspx?uid=3387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1643074" cy="2354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620688"/>
            <a:ext cx="5400684" cy="564360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i="1" dirty="0"/>
              <a:t>Если не испытываете радости от общения с ребёнком, но при этом пытаетесь его чему-то научить, то знайте, что дело бесполезное: научите избегать ваших уроков (обучений).</a:t>
            </a:r>
          </a:p>
          <a:p>
            <a:pPr algn="just"/>
            <a:r>
              <a:rPr lang="ru-RU" b="1" i="1" dirty="0" smtClean="0"/>
              <a:t>Замечено</a:t>
            </a:r>
            <a:r>
              <a:rPr lang="ru-RU" b="1" i="1" dirty="0"/>
              <a:t>, что заурядный, но смелый, решительный человек может соперничать в удаче с любым талантом, если талант робок.</a:t>
            </a:r>
          </a:p>
          <a:p>
            <a:pPr algn="just"/>
            <a:r>
              <a:rPr lang="ru-RU" b="1" i="1" dirty="0" smtClean="0"/>
              <a:t>Обделённые </a:t>
            </a:r>
            <a:r>
              <a:rPr lang="ru-RU" b="1" i="1" dirty="0"/>
              <a:t>талантом побеждают чаще, потому что напористы и решительны. </a:t>
            </a:r>
            <a:r>
              <a:rPr lang="ru-RU" b="1" i="1" dirty="0" smtClean="0"/>
              <a:t>(Значит</a:t>
            </a:r>
            <a:r>
              <a:rPr lang="ru-RU" b="1" i="1" dirty="0"/>
              <a:t>, у них тоже талант, но другой</a:t>
            </a:r>
            <a:r>
              <a:rPr lang="ru-RU" b="1" i="1" dirty="0" smtClean="0"/>
              <a:t>).</a:t>
            </a:r>
            <a:endParaRPr lang="ru-RU" b="1" i="1" dirty="0"/>
          </a:p>
        </p:txBody>
      </p:sp>
      <p:pic>
        <p:nvPicPr>
          <p:cNvPr id="4" name="Picture 3" descr="http://ddu511.minsk.edu.by/sm.aspx?uid=3387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2720269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340768"/>
            <a:ext cx="4906888" cy="4785395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i="1" dirty="0" smtClean="0"/>
              <a:t>          Пик </a:t>
            </a:r>
            <a:r>
              <a:rPr lang="ru-RU" b="1" i="1" dirty="0"/>
              <a:t>раскрытия способностей очень индивидуален. Он может быть и в 5, и в 15, и в 20, и в 40, и даже в 60 лет. В чём и когда проявятся эти способности и проявятся ли? Жизнь, т.е. среда, условия, может способствовать их появлению и проявлению.</a:t>
            </a:r>
            <a:endParaRPr lang="ru-RU" dirty="0"/>
          </a:p>
        </p:txBody>
      </p:sp>
      <p:pic>
        <p:nvPicPr>
          <p:cNvPr id="4" name="Picture 11" descr="http://ddu511.minsk.edu.by/sm.aspx?uid=3388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85926"/>
            <a:ext cx="2262201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785794"/>
            <a:ext cx="5472122" cy="564360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i="1" dirty="0"/>
              <a:t>Эволюция заложила в наш мозг стремление к преодолению трудностей. Видимо, поэтому хитрые японцы воспитывают, памятуя свою поговорку: "Если на пути к твоему счастью нет никаких препятствий, создай их сам".</a:t>
            </a:r>
          </a:p>
          <a:p>
            <a:pPr algn="just"/>
            <a:r>
              <a:rPr lang="ru-RU" b="1" i="1" dirty="0" smtClean="0"/>
              <a:t>А </a:t>
            </a:r>
            <a:r>
              <a:rPr lang="ru-RU" b="1" i="1" dirty="0"/>
              <a:t>древние китайцы знали такую хитрость: "Если ты недоволен собой – совершенствуй себя, а если ты недоволен другими – совершенствуй себя, а не других</a:t>
            </a:r>
            <a:r>
              <a:rPr lang="ru-RU" b="1" i="1" dirty="0" smtClean="0"/>
              <a:t>".</a:t>
            </a:r>
            <a:endParaRPr lang="ru-RU" b="1" i="1" dirty="0"/>
          </a:p>
        </p:txBody>
      </p:sp>
      <p:pic>
        <p:nvPicPr>
          <p:cNvPr id="4" name="Picture 13" descr="http://ddu511.minsk.edu.by/sm.aspx?uid=3388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71678"/>
            <a:ext cx="238774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amilia_c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7579"/>
            <a:ext cx="9144000" cy="56628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228246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Здоровый ребенок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53341" y="6075755"/>
            <a:ext cx="42739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в здоровой семье</a:t>
            </a:r>
          </a:p>
        </p:txBody>
      </p:sp>
    </p:spTree>
    <p:extLst>
      <p:ext uri="{BB962C8B-B14F-4D97-AF65-F5344CB8AC3E}">
        <p14:creationId xmlns:p14="http://schemas.microsoft.com/office/powerpoint/2010/main" xmlns="" val="29937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pic>
        <p:nvPicPr>
          <p:cNvPr id="1026" name="Picture 2" descr="C:\Users\татьяна\Desktop\Л.А\P4170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163435"/>
            <a:ext cx="5328592" cy="3372991"/>
          </a:xfrm>
          <a:prstGeom prst="rect">
            <a:avLst/>
          </a:prstGeom>
          <a:noFill/>
        </p:spPr>
      </p:pic>
      <p:pic>
        <p:nvPicPr>
          <p:cNvPr id="4" name="Рисунок 3" descr="familia_cap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3023123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stya\Pictures\разное\24.0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1" y="0"/>
            <a:ext cx="9144000" cy="687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610160" cy="5951584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Здоровые дети - это великое счастье.</a:t>
            </a:r>
            <a:r>
              <a:rPr lang="ru-RU" dirty="0">
                <a:solidFill>
                  <a:srgbClr val="002060"/>
                </a:solidFill>
              </a:rPr>
              <a:t> На протяжении веков люди искали панацею от болезней и видели ее секреты то в специфике питания, то в закаливании, то в отдельных видах физических упражнений. А панацея эта, оказывается, рядом. Она кроется в здоровом образе жизни. С первой минуты рождения ребенка эта истина должна находиться в основе его воспитания - именно </a:t>
            </a:r>
            <a:r>
              <a:rPr lang="ru-RU" dirty="0" smtClean="0">
                <a:solidFill>
                  <a:srgbClr val="002060"/>
                </a:solidFill>
              </a:rPr>
              <a:t>в семье </a:t>
            </a:r>
            <a:r>
              <a:rPr lang="ru-RU" dirty="0">
                <a:solidFill>
                  <a:srgbClr val="002060"/>
                </a:solidFill>
              </a:rPr>
              <a:t>закладывается фундамент пирамиды здоровья, к вершине которой человек поднимается всю жизнь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42918"/>
            <a:ext cx="8064896" cy="5429288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Быть здоровым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естественное стремление человека. Здоровье означает не просто отсутствие болезней, но и физическое, психическое и социальное благополучие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b="1" u="sng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ВИДЫ ЗДОРОВЬЯ:</a:t>
            </a: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Физическое здоровье</a:t>
            </a: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Психическое здоровье</a:t>
            </a: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Нравственное здоровье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00042"/>
            <a:ext cx="7543824" cy="60007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Каждый родитель хочет видеть своих детей здоровыми и счастливыми, но не задумывается о том, как сделать, чтобы их дети жили в ладу с собой, с окружающим их миром, с людьми.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Секрет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этой гармонии прост — здоровый образ жизни: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поддержание физического здоровья, </a:t>
            </a:r>
          </a:p>
          <a:p>
            <a:pPr lvl="0"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отсутствие вредных привычек, </a:t>
            </a:r>
          </a:p>
          <a:p>
            <a:pPr lvl="0"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правильное питание, </a:t>
            </a:r>
          </a:p>
          <a:p>
            <a:pPr lvl="0"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радостное ощущение своего существования в этом мире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1"/>
          <p:cNvSpPr>
            <a:spLocks noGrp="1" noChangeArrowheads="1"/>
          </p:cNvSpPr>
          <p:nvPr>
            <p:ph idx="1"/>
          </p:nvPr>
        </p:nvSpPr>
        <p:spPr>
          <a:xfrm>
            <a:off x="1403648" y="1022539"/>
            <a:ext cx="6858018" cy="4955203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Закон “Об образовании” (ст.18) возлагает всю ответственность за воспитание детей на семью, а все остальные социальные институты (в том числе школьные учреждения) призваны содействовать и дополнять семейную воспитательную деятельность.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8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00018"/>
            <a:ext cx="8462744" cy="616934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sz="3400" b="1" dirty="0" smtClean="0">
                <a:solidFill>
                  <a:srgbClr val="006600"/>
                </a:solidFill>
              </a:rPr>
              <a:t>           Важно</a:t>
            </a:r>
            <a:r>
              <a:rPr lang="ru-RU" sz="3400" b="1" dirty="0">
                <a:solidFill>
                  <a:srgbClr val="006600"/>
                </a:solidFill>
              </a:rPr>
              <a:t>, чтобы по мере освоения ЗОЖ у каждого ребенка формировались чувства нежности и любви к самому себе, настроение особой радости от понимания своей уникальности, неповторимости, безграничности своих творческих возможностей, чувство доверия к миру и людям</a:t>
            </a:r>
            <a:r>
              <a:rPr lang="ru-RU" sz="3400" b="1" dirty="0" smtClean="0">
                <a:solidFill>
                  <a:srgbClr val="006600"/>
                </a:solidFill>
              </a:rPr>
              <a:t>.</a:t>
            </a:r>
          </a:p>
          <a:p>
            <a:pPr algn="ctr">
              <a:buNone/>
            </a:pPr>
            <a:r>
              <a:rPr lang="ru-RU" sz="3400" dirty="0" smtClean="0"/>
              <a:t> </a:t>
            </a:r>
            <a:r>
              <a:rPr lang="ru-RU" sz="3400" dirty="0"/>
              <a:t/>
            </a:r>
            <a:br>
              <a:rPr lang="ru-RU" sz="3400" dirty="0"/>
            </a:br>
            <a:r>
              <a:rPr lang="ru-RU" sz="3400" b="1" i="1" dirty="0">
                <a:solidFill>
                  <a:srgbClr val="FF0000"/>
                </a:solidFill>
              </a:rPr>
              <a:t>Помните: </a:t>
            </a:r>
            <a:endParaRPr lang="ru-RU" sz="3400" b="1" i="1" dirty="0" smtClean="0">
              <a:solidFill>
                <a:srgbClr val="FF0000"/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ребенка часто подбадривают - он учится уверенности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в себе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ребенок живет с чувством безопасности - он учится верить,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ребенку удается достигать желаемого - он учится надежде,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ребенок живет в атмосфере дружбы и чувствует себя нужным - он учится находить в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этом мире любовь.</a:t>
            </a:r>
          </a:p>
          <a:p>
            <a:pPr algn="just">
              <a:buNone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           </a:t>
            </a:r>
            <a:r>
              <a:rPr lang="ru-RU" sz="3400" b="1" i="1" dirty="0" smtClean="0">
                <a:solidFill>
                  <a:srgbClr val="FF0000"/>
                </a:solidFill>
              </a:rPr>
              <a:t>Основа </a:t>
            </a:r>
            <a:r>
              <a:rPr lang="ru-RU" sz="3400" b="1" i="1" dirty="0">
                <a:solidFill>
                  <a:srgbClr val="FF0000"/>
                </a:solidFill>
              </a:rPr>
              <a:t>счастья и духовного здоровья - Вера, Надежда, Любовь.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336482" cy="590465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/>
              <a:t>         </a:t>
            </a:r>
            <a:r>
              <a:rPr lang="ru-RU" b="1" dirty="0" smtClean="0">
                <a:solidFill>
                  <a:srgbClr val="FF0000"/>
                </a:solidFill>
              </a:rPr>
              <a:t>Здоровый </a:t>
            </a:r>
            <a:r>
              <a:rPr lang="ru-RU" b="1" dirty="0">
                <a:solidFill>
                  <a:srgbClr val="FF0000"/>
                </a:solidFill>
              </a:rPr>
              <a:t>образ жизни — это радость для больших и маленьких, но для его создания необходимо соблюдение нескольких условий: </a:t>
            </a:r>
            <a:endParaRPr lang="ru-RU" dirty="0">
              <a:solidFill>
                <a:srgbClr val="FF0000"/>
              </a:solidFill>
            </a:endParaRPr>
          </a:p>
          <a:p>
            <a:pPr lvl="0" algn="just"/>
            <a:r>
              <a:rPr lang="ru-RU" dirty="0">
                <a:solidFill>
                  <a:srgbClr val="002060"/>
                </a:solidFill>
              </a:rPr>
              <a:t>создание благоприятного морального климата, что проявляется в доброжелательности, готовности простить, понять, стремление прийти на помощь, сделать приятное друг другу, </a:t>
            </a:r>
          </a:p>
          <a:p>
            <a:pPr lvl="0" algn="just"/>
            <a:r>
              <a:rPr lang="ru-RU" dirty="0">
                <a:solidFill>
                  <a:srgbClr val="002060"/>
                </a:solidFill>
              </a:rPr>
              <a:t>тесная искренняя дружба детей, родителей, педагогов. Общение — великая сила, которая помогает понять ход мыслей ребенка и определить склонность к негативным поступкам, чтобы вовремя предотвратить их, </a:t>
            </a:r>
          </a:p>
          <a:p>
            <a:pPr lvl="0" algn="just"/>
            <a:r>
              <a:rPr lang="ru-RU" dirty="0">
                <a:solidFill>
                  <a:srgbClr val="002060"/>
                </a:solidFill>
              </a:rPr>
              <a:t>повышенное внимание к состоянию здоровья детей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adin.npi-tu.ru/upload/image/_2011/12/01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19"/>
            <a:ext cx="8712968" cy="4817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322</TotalTime>
  <Words>676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ЗДОРОВАЯ СЕМЬЯ  – ЗДОРОВЫЙ РЕБЕНОК!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Растите удачника! (маленькие хитрости) Советы психолога</dc:title>
  <dc:creator>Ольга Владимировна</dc:creator>
  <cp:lastModifiedBy>татьяна</cp:lastModifiedBy>
  <cp:revision>74</cp:revision>
  <dcterms:created xsi:type="dcterms:W3CDTF">2010-11-26T08:21:12Z</dcterms:created>
  <dcterms:modified xsi:type="dcterms:W3CDTF">2018-04-24T10:01:49Z</dcterms:modified>
</cp:coreProperties>
</file>